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f584e87aa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ef584e87aa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ef584e87aa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ef584e87aa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bg>
      <p:bgPr>
        <a:solidFill>
          <a:srgbClr val="FFFFF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 txBox="1"/>
          <p:nvPr>
            <p:ph type="ctrTitle"/>
          </p:nvPr>
        </p:nvSpPr>
        <p:spPr>
          <a:xfrm>
            <a:off x="661050" y="542100"/>
            <a:ext cx="7821900" cy="4059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b="1"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b="1"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b="1"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b="1"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b="1"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b="1"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b="1"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b="1"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b="1"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488950" y="1406125"/>
            <a:ext cx="4413900" cy="34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>
                <a:solidFill>
                  <a:schemeClr val="dk1"/>
                </a:solidFill>
              </a:rPr>
              <a:t>ANZ </a:t>
            </a:r>
            <a:r>
              <a:rPr b="0" i="1" lang="en-GB" sz="5400">
                <a:solidFill>
                  <a:schemeClr val="accent3"/>
                </a:solidFill>
              </a:rPr>
              <a:t>Transactions Dataset</a:t>
            </a:r>
            <a:endParaRPr b="0" i="1" sz="3200">
              <a:solidFill>
                <a:schemeClr val="accent3"/>
              </a:solidFill>
            </a:endParaRPr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1000" y="999100"/>
            <a:ext cx="3848375" cy="384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TOC</a:t>
            </a:r>
            <a:endParaRPr sz="2800"/>
          </a:p>
        </p:txBody>
      </p:sp>
      <p:sp>
        <p:nvSpPr>
          <p:cNvPr id="187" name="Google Shape;187;p20"/>
          <p:cNvSpPr txBox="1"/>
          <p:nvPr/>
        </p:nvSpPr>
        <p:spPr>
          <a:xfrm>
            <a:off x="1293838" y="23032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About The Data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20"/>
          <p:cNvSpPr txBox="1"/>
          <p:nvPr/>
        </p:nvSpPr>
        <p:spPr>
          <a:xfrm>
            <a:off x="1293838" y="27049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Age Analysis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1293852" y="3106625"/>
            <a:ext cx="1899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Transactions Analysis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20"/>
          <p:cNvSpPr txBox="1"/>
          <p:nvPr/>
        </p:nvSpPr>
        <p:spPr>
          <a:xfrm>
            <a:off x="3448432" y="23032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Gender Analysis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1" name="Google Shape;191;p20"/>
          <p:cNvSpPr txBox="1"/>
          <p:nvPr/>
        </p:nvSpPr>
        <p:spPr>
          <a:xfrm>
            <a:off x="3448432" y="2704919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Location Analysis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629550" y="1502900"/>
            <a:ext cx="7788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The Data</a:t>
            </a:r>
            <a:endParaRPr/>
          </a:p>
        </p:txBody>
      </p:sp>
      <p:sp>
        <p:nvSpPr>
          <p:cNvPr id="197" name="Google Shape;197;p21"/>
          <p:cNvSpPr txBox="1"/>
          <p:nvPr>
            <p:ph idx="1" type="body"/>
          </p:nvPr>
        </p:nvSpPr>
        <p:spPr>
          <a:xfrm>
            <a:off x="629550" y="2038100"/>
            <a:ext cx="7788600" cy="31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Char char="❖"/>
            </a:pPr>
            <a:r>
              <a:rPr lang="en-GB" sz="1900">
                <a:latin typeface="Open Sans"/>
                <a:ea typeface="Open Sans"/>
                <a:cs typeface="Open Sans"/>
                <a:sym typeface="Open Sans"/>
              </a:rPr>
              <a:t>The dataset has about 12043 rows and 23 columns. </a:t>
            </a:r>
            <a:br>
              <a:rPr lang="en-GB" sz="1900">
                <a:latin typeface="Open Sans"/>
                <a:ea typeface="Open Sans"/>
                <a:cs typeface="Open Sans"/>
                <a:sym typeface="Open Sans"/>
              </a:rPr>
            </a:b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Char char="❖"/>
            </a:pPr>
            <a:r>
              <a:rPr lang="en-GB" sz="1900">
                <a:latin typeface="Open Sans"/>
                <a:ea typeface="Open Sans"/>
                <a:cs typeface="Open Sans"/>
                <a:sym typeface="Open Sans"/>
              </a:rPr>
              <a:t>There were a lot of missing data in certain columns , those columns were either treated or dropped. </a:t>
            </a:r>
            <a:br>
              <a:rPr lang="en-GB" sz="1900">
                <a:latin typeface="Open Sans"/>
                <a:ea typeface="Open Sans"/>
                <a:cs typeface="Open Sans"/>
                <a:sym typeface="Open Sans"/>
              </a:rPr>
            </a:b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Char char="❖"/>
            </a:pPr>
            <a:r>
              <a:rPr lang="en-GB" sz="1900">
                <a:latin typeface="Open Sans"/>
                <a:ea typeface="Open Sans"/>
                <a:cs typeface="Open Sans"/>
                <a:sym typeface="Open Sans"/>
              </a:rPr>
              <a:t>Th</a:t>
            </a:r>
            <a:r>
              <a:rPr lang="en-GB" sz="1900">
                <a:latin typeface="Open Sans"/>
                <a:ea typeface="Open Sans"/>
                <a:cs typeface="Open Sans"/>
                <a:sym typeface="Open Sans"/>
              </a:rPr>
              <a:t>ere </a:t>
            </a:r>
            <a:r>
              <a:rPr lang="en-GB" sz="1900">
                <a:latin typeface="Open Sans"/>
                <a:ea typeface="Open Sans"/>
                <a:cs typeface="Open Sans"/>
                <a:sym typeface="Open Sans"/>
              </a:rPr>
              <a:t>were several columns with a lot of unique values.</a:t>
            </a:r>
            <a:br>
              <a:rPr lang="en-GB" sz="1900">
                <a:latin typeface="Open Sans"/>
                <a:ea typeface="Open Sans"/>
                <a:cs typeface="Open Sans"/>
                <a:sym typeface="Open Sans"/>
              </a:rPr>
            </a:b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-349250" lvl="0" marL="45720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Char char="❖"/>
            </a:pPr>
            <a:r>
              <a:rPr lang="en-GB" sz="2000">
                <a:solidFill>
                  <a:srgbClr val="474B57"/>
                </a:solidFill>
                <a:latin typeface="Calibri"/>
                <a:ea typeface="Calibri"/>
                <a:cs typeface="Calibri"/>
                <a:sym typeface="Calibri"/>
              </a:rPr>
              <a:t>The dataset contains the transactions made by 100 customers for the month of August, September and October.</a:t>
            </a:r>
            <a:endParaRPr sz="2000">
              <a:solidFill>
                <a:srgbClr val="474B5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 Analysis</a:t>
            </a:r>
            <a:endParaRPr/>
          </a:p>
        </p:txBody>
      </p:sp>
      <p:pic>
        <p:nvPicPr>
          <p:cNvPr id="203" name="Google Shape;20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2900" y="1318650"/>
            <a:ext cx="4461099" cy="1897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2900" y="3216525"/>
            <a:ext cx="4461100" cy="1897874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2"/>
          <p:cNvSpPr txBox="1"/>
          <p:nvPr/>
        </p:nvSpPr>
        <p:spPr>
          <a:xfrm>
            <a:off x="353125" y="1949925"/>
            <a:ext cx="4114800" cy="30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Open Sans"/>
              <a:buChar char="❖"/>
            </a:pPr>
            <a:r>
              <a:rPr lang="en-GB" sz="1800"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The age group from 40-50 have higher balance.</a:t>
            </a:r>
            <a:br>
              <a:rPr lang="en-GB" sz="1800"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</a:br>
            <a:endParaRPr sz="1800"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❖"/>
            </a:pPr>
            <a:r>
              <a:rPr lang="en-GB" sz="1800"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Age group between 45 - 55 has transacted more amount above 400 (in dollars).</a:t>
            </a:r>
            <a:br>
              <a:rPr lang="en-GB" sz="1800"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</a:br>
            <a:endParaRPr sz="1800"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❖"/>
            </a:pPr>
            <a:r>
              <a:rPr lang="en-GB" sz="1800"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Age group between 24-28 has transacted least amount approx 100 or above.</a:t>
            </a:r>
            <a:endParaRPr sz="1800"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2400" y="1318650"/>
            <a:ext cx="3831600" cy="18749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3"/>
          <p:cNvSpPr txBox="1"/>
          <p:nvPr/>
        </p:nvSpPr>
        <p:spPr>
          <a:xfrm>
            <a:off x="730725" y="1318650"/>
            <a:ext cx="3893400" cy="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Transactions Analysis</a:t>
            </a:r>
            <a:endParaRPr b="1" sz="2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12" name="Google Shape;21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2400" y="3190212"/>
            <a:ext cx="3831600" cy="1953287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 txBox="1"/>
          <p:nvPr/>
        </p:nvSpPr>
        <p:spPr>
          <a:xfrm>
            <a:off x="307075" y="2057400"/>
            <a:ext cx="4406400" cy="27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❖"/>
            </a:pPr>
            <a:r>
              <a:rPr lang="en-GB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Transactions for each are approximately the same.</a:t>
            </a:r>
            <a:br>
              <a:rPr lang="en-GB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❖"/>
            </a:pPr>
            <a:r>
              <a:rPr lang="en-GB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Transactions for Wednesday &amp; Friday are higher.</a:t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730725" y="1318650"/>
            <a:ext cx="3893400" cy="6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Gender 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pic>
        <p:nvPicPr>
          <p:cNvPr id="219" name="Google Shape;21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2875" y="1318650"/>
            <a:ext cx="4131126" cy="170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2875" y="3101450"/>
            <a:ext cx="4131126" cy="205735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4"/>
          <p:cNvSpPr txBox="1"/>
          <p:nvPr/>
        </p:nvSpPr>
        <p:spPr>
          <a:xfrm>
            <a:off x="353125" y="1949925"/>
            <a:ext cx="4114800" cy="30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Open Sans"/>
              <a:buChar char="❖"/>
            </a:pPr>
            <a:r>
              <a:rPr lang="en-GB" sz="1800"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Transactions from men and women were about same, although male transactions were somewhat slightly greater.</a:t>
            </a:r>
            <a:br>
              <a:rPr lang="en-GB" sz="1800"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</a:br>
            <a:endParaRPr sz="1800"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❖"/>
            </a:pPr>
            <a:r>
              <a:rPr lang="en-GB" sz="1800"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Male transactions were greater in all months.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/>
          <p:nvPr/>
        </p:nvSpPr>
        <p:spPr>
          <a:xfrm>
            <a:off x="730725" y="1318650"/>
            <a:ext cx="3893400" cy="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Location Analysis</a:t>
            </a:r>
            <a:endParaRPr b="1" sz="2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7" name="Google Shape;227;p25"/>
          <p:cNvSpPr txBox="1"/>
          <p:nvPr/>
        </p:nvSpPr>
        <p:spPr>
          <a:xfrm>
            <a:off x="307075" y="2057400"/>
            <a:ext cx="4406400" cy="27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❖"/>
            </a:pPr>
            <a:r>
              <a:rPr lang="en-GB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The highest transactions are from NSW . </a:t>
            </a:r>
            <a:br>
              <a:rPr lang="en-GB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❖"/>
            </a:pPr>
            <a:r>
              <a:rPr lang="en-GB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Transaction are higher from males residing in NSW. </a:t>
            </a: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8" name="Google Shape;2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2400" y="1318650"/>
            <a:ext cx="3831600" cy="18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2400" y="3190200"/>
            <a:ext cx="3831601" cy="1953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 txBox="1"/>
          <p:nvPr>
            <p:ph type="ctrTitle"/>
          </p:nvPr>
        </p:nvSpPr>
        <p:spPr>
          <a:xfrm>
            <a:off x="661050" y="1739700"/>
            <a:ext cx="7821900" cy="14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